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rimo" panose="020B0604020202020204" charset="0"/>
      <p:regular r:id="rId12"/>
    </p:embeddedFont>
    <p:embeddedFont>
      <p:font typeface="Arimo Bold" panose="020B0604020202020204" charset="0"/>
      <p:regular r:id="rId13"/>
    </p:embeddedFont>
    <p:embeddedFont>
      <p:font typeface="Montserrat" panose="00000500000000000000" pitchFamily="2"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24.08.2024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4443225" y="3582531"/>
            <a:ext cx="9401550" cy="1543050"/>
          </a:xfrm>
          <a:prstGeom prst="rect">
            <a:avLst/>
          </a:prstGeom>
        </p:spPr>
        <p:txBody>
          <a:bodyPr lIns="0" tIns="0" rIns="0" bIns="0" rtlCol="0" anchor="t">
            <a:spAutoFit/>
          </a:bodyPr>
          <a:lstStyle/>
          <a:p>
            <a:pPr algn="ctr">
              <a:lnSpc>
                <a:spcPts val="11999"/>
              </a:lnSpc>
            </a:pPr>
            <a:r>
              <a:rPr lang="en-US" sz="9999">
                <a:solidFill>
                  <a:srgbClr val="38B6FF"/>
                </a:solidFill>
                <a:latin typeface="Arimo Bold"/>
                <a:ea typeface="Arimo Bold"/>
                <a:cs typeface="Arimo Bold"/>
                <a:sym typeface="Arimo Bold"/>
              </a:rPr>
              <a:t>EvoLUMIN</a:t>
            </a:r>
          </a:p>
        </p:txBody>
      </p:sp>
      <p:sp>
        <p:nvSpPr>
          <p:cNvPr id="4" name="AutoShape 4"/>
          <p:cNvSpPr/>
          <p:nvPr/>
        </p:nvSpPr>
        <p:spPr>
          <a:xfrm rot="11810">
            <a:off x="6371459" y="5120819"/>
            <a:ext cx="5545083" cy="0"/>
          </a:xfrm>
          <a:prstGeom prst="line">
            <a:avLst/>
          </a:prstGeom>
          <a:ln w="28575" cap="rnd">
            <a:solidFill>
              <a:srgbClr val="1960AB"/>
            </a:solidFill>
            <a:prstDash val="solid"/>
            <a:headEnd type="none" w="sm" len="sm"/>
            <a:tailEnd type="none" w="sm" len="sm"/>
          </a:ln>
        </p:spPr>
      </p:sp>
      <p:sp>
        <p:nvSpPr>
          <p:cNvPr id="5" name="Freeform 5"/>
          <p:cNvSpPr/>
          <p:nvPr/>
        </p:nvSpPr>
        <p:spPr>
          <a:xfrm>
            <a:off x="0" y="-408220"/>
            <a:ext cx="2474882" cy="3611106"/>
          </a:xfrm>
          <a:custGeom>
            <a:avLst/>
            <a:gdLst/>
            <a:ahLst/>
            <a:cxnLst/>
            <a:rect l="l" t="t" r="r" b="b"/>
            <a:pathLst>
              <a:path w="2474882" h="3611106">
                <a:moveTo>
                  <a:pt x="0" y="0"/>
                </a:moveTo>
                <a:lnTo>
                  <a:pt x="2474882" y="0"/>
                </a:lnTo>
                <a:lnTo>
                  <a:pt x="2474882" y="3611107"/>
                </a:lnTo>
                <a:lnTo>
                  <a:pt x="0" y="3611107"/>
                </a:lnTo>
                <a:lnTo>
                  <a:pt x="0" y="0"/>
                </a:lnTo>
                <a:close/>
              </a:path>
            </a:pathLst>
          </a:custGeom>
          <a:blipFill>
            <a:blip r:embed="rId4"/>
            <a:stretch>
              <a:fillRect l="-958" r="-958"/>
            </a:stretch>
          </a:blipFill>
        </p:spPr>
      </p:sp>
      <p:sp>
        <p:nvSpPr>
          <p:cNvPr id="6" name="Freeform 6"/>
          <p:cNvSpPr/>
          <p:nvPr/>
        </p:nvSpPr>
        <p:spPr>
          <a:xfrm>
            <a:off x="14117700" y="8609426"/>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5"/>
            <a:stretch>
              <a:fillRect/>
            </a:stretch>
          </a:blipFill>
        </p:spPr>
      </p:sp>
      <p:sp>
        <p:nvSpPr>
          <p:cNvPr id="7" name="TextBox 7"/>
          <p:cNvSpPr txBox="1"/>
          <p:nvPr/>
        </p:nvSpPr>
        <p:spPr>
          <a:xfrm>
            <a:off x="4179825" y="5274658"/>
            <a:ext cx="9928350" cy="476250"/>
          </a:xfrm>
          <a:prstGeom prst="rect">
            <a:avLst/>
          </a:prstGeom>
        </p:spPr>
        <p:txBody>
          <a:bodyPr lIns="0" tIns="0" rIns="0" bIns="0" rtlCol="0" anchor="t">
            <a:spAutoFit/>
          </a:bodyPr>
          <a:lstStyle/>
          <a:p>
            <a:pPr algn="ctr">
              <a:lnSpc>
                <a:spcPts val="3719"/>
              </a:lnSpc>
            </a:pPr>
            <a:r>
              <a:rPr lang="en-US" sz="3099">
                <a:solidFill>
                  <a:srgbClr val="FFFFFF"/>
                </a:solidFill>
                <a:latin typeface="Montserrat"/>
                <a:ea typeface="Montserrat"/>
                <a:cs typeface="Montserrat"/>
                <a:sym typeface="Montserrat"/>
              </a:rPr>
              <a:t>Innovate Now. Illuminate tomorrow</a:t>
            </a:r>
          </a:p>
        </p:txBody>
      </p:sp>
      <p:sp>
        <p:nvSpPr>
          <p:cNvPr id="8" name="TextBox 8"/>
          <p:cNvSpPr txBox="1"/>
          <p:nvPr/>
        </p:nvSpPr>
        <p:spPr>
          <a:xfrm>
            <a:off x="5974725" y="7009536"/>
            <a:ext cx="6338550" cy="571500"/>
          </a:xfrm>
          <a:prstGeom prst="rect">
            <a:avLst/>
          </a:prstGeom>
        </p:spPr>
        <p:txBody>
          <a:bodyPr lIns="0" tIns="0" rIns="0" bIns="0" rtlCol="0" anchor="t">
            <a:spAutoFit/>
          </a:bodyPr>
          <a:lstStyle/>
          <a:p>
            <a:pPr algn="ctr">
              <a:lnSpc>
                <a:spcPts val="4320"/>
              </a:lnSpc>
            </a:pPr>
            <a:r>
              <a:rPr lang="en-US" sz="3600">
                <a:solidFill>
                  <a:srgbClr val="FFFFFF"/>
                </a:solidFill>
                <a:latin typeface="Arimo"/>
                <a:ea typeface="Arimo"/>
                <a:cs typeface="Arimo"/>
                <a:sym typeface="Arimo"/>
              </a:rPr>
              <a:t>National Level Hackathon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Freeform 3"/>
          <p:cNvSpPr/>
          <p:nvPr/>
        </p:nvSpPr>
        <p:spPr>
          <a:xfrm>
            <a:off x="14096062" y="8618951"/>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4" name="Freeform 4"/>
          <p:cNvSpPr/>
          <p:nvPr/>
        </p:nvSpPr>
        <p:spPr>
          <a:xfrm>
            <a:off x="-19050" y="7452747"/>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
        <p:nvSpPr>
          <p:cNvPr id="5" name="TextBox 5"/>
          <p:cNvSpPr txBox="1"/>
          <p:nvPr/>
        </p:nvSpPr>
        <p:spPr>
          <a:xfrm>
            <a:off x="5793432" y="1148810"/>
            <a:ext cx="10249344" cy="1722892"/>
          </a:xfrm>
          <a:prstGeom prst="rect">
            <a:avLst/>
          </a:prstGeom>
        </p:spPr>
        <p:txBody>
          <a:bodyPr lIns="0" tIns="0" rIns="0" bIns="0" rtlCol="0" anchor="t">
            <a:spAutoFit/>
          </a:bodyPr>
          <a:lstStyle/>
          <a:p>
            <a:pPr algn="r">
              <a:lnSpc>
                <a:spcPts val="13266"/>
              </a:lnSpc>
            </a:pPr>
            <a:r>
              <a:rPr lang="en-US" sz="11055">
                <a:solidFill>
                  <a:srgbClr val="38B6FF"/>
                </a:solidFill>
                <a:latin typeface="Arimo"/>
                <a:ea typeface="Arimo"/>
                <a:cs typeface="Arimo"/>
                <a:sym typeface="Arimo"/>
              </a:rPr>
              <a:t>Innovate X</a:t>
            </a:r>
          </a:p>
        </p:txBody>
      </p:sp>
      <p:sp>
        <p:nvSpPr>
          <p:cNvPr id="6" name="TextBox 6"/>
          <p:cNvSpPr txBox="1"/>
          <p:nvPr/>
        </p:nvSpPr>
        <p:spPr>
          <a:xfrm>
            <a:off x="8847017" y="3609859"/>
            <a:ext cx="8561991" cy="4562475"/>
          </a:xfrm>
          <a:prstGeom prst="rect">
            <a:avLst/>
          </a:prstGeom>
        </p:spPr>
        <p:txBody>
          <a:bodyPr lIns="0" tIns="0" rIns="0" bIns="0" rtlCol="0" anchor="t">
            <a:spAutoFit/>
          </a:bodyPr>
          <a:lstStyle/>
          <a:p>
            <a:pPr marL="1285563" lvl="1" indent="-642782" algn="just">
              <a:lnSpc>
                <a:spcPts val="7145"/>
              </a:lnSpc>
              <a:buAutoNum type="arabicPeriod"/>
            </a:pPr>
            <a:r>
              <a:rPr lang="en-US" sz="5954">
                <a:solidFill>
                  <a:srgbClr val="38B6FF"/>
                </a:solidFill>
                <a:latin typeface="Arimo"/>
                <a:ea typeface="Arimo"/>
                <a:cs typeface="Arimo"/>
                <a:sym typeface="Arimo"/>
              </a:rPr>
              <a:t>Yadhukrishnan(Team Lead)</a:t>
            </a:r>
          </a:p>
          <a:p>
            <a:pPr marL="1285563" lvl="1" indent="-642782" algn="just">
              <a:lnSpc>
                <a:spcPts val="7145"/>
              </a:lnSpc>
              <a:buAutoNum type="arabicPeriod"/>
            </a:pPr>
            <a:r>
              <a:rPr lang="en-US" sz="5954">
                <a:solidFill>
                  <a:srgbClr val="38B6FF"/>
                </a:solidFill>
                <a:latin typeface="Arimo"/>
                <a:ea typeface="Arimo"/>
                <a:cs typeface="Arimo"/>
                <a:sym typeface="Arimo"/>
              </a:rPr>
              <a:t>Rahul H Nair</a:t>
            </a:r>
          </a:p>
          <a:p>
            <a:pPr marL="1285563" lvl="1" indent="-642782" algn="just">
              <a:lnSpc>
                <a:spcPts val="7145"/>
              </a:lnSpc>
              <a:buAutoNum type="arabicPeriod"/>
            </a:pPr>
            <a:r>
              <a:rPr lang="en-US" sz="5954">
                <a:solidFill>
                  <a:srgbClr val="38B6FF"/>
                </a:solidFill>
                <a:latin typeface="Arimo"/>
                <a:ea typeface="Arimo"/>
                <a:cs typeface="Arimo"/>
                <a:sym typeface="Arimo"/>
              </a:rPr>
              <a:t>Madhav A Das</a:t>
            </a:r>
          </a:p>
          <a:p>
            <a:pPr marL="1285563" lvl="1" indent="-642782" algn="just">
              <a:lnSpc>
                <a:spcPts val="7145"/>
              </a:lnSpc>
              <a:buAutoNum type="arabicPeriod"/>
            </a:pPr>
            <a:r>
              <a:rPr lang="en-US" sz="5954">
                <a:solidFill>
                  <a:srgbClr val="38B6FF"/>
                </a:solidFill>
                <a:latin typeface="Arimo"/>
                <a:ea typeface="Arimo"/>
                <a:cs typeface="Arimo"/>
                <a:sym typeface="Arimo"/>
              </a:rPr>
              <a:t>Ganesh Krishna </a:t>
            </a: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1028700" y="5114925"/>
            <a:ext cx="11384092" cy="2428875"/>
          </a:xfrm>
          <a:prstGeom prst="rect">
            <a:avLst/>
          </a:prstGeom>
        </p:spPr>
        <p:txBody>
          <a:bodyPr lIns="0" tIns="0" rIns="0" bIns="0" rtlCol="0" anchor="t">
            <a:spAutoFit/>
          </a:bodyPr>
          <a:lstStyle/>
          <a:p>
            <a:pPr algn="just">
              <a:lnSpc>
                <a:spcPts val="4759"/>
              </a:lnSpc>
            </a:pPr>
            <a:r>
              <a:rPr lang="en-US" sz="3966">
                <a:solidFill>
                  <a:srgbClr val="38B6FF"/>
                </a:solidFill>
                <a:latin typeface="Arimo"/>
                <a:ea typeface="Arimo"/>
                <a:cs typeface="Arimo"/>
                <a:sym typeface="Arimo"/>
              </a:rPr>
              <a:t>TRACK:Our track focuses on mental health, a critical component of overall healthcare that often requires accessible,immediate,and non-judgmental support. </a:t>
            </a:r>
          </a:p>
        </p:txBody>
      </p:sp>
      <p:sp>
        <p:nvSpPr>
          <p:cNvPr id="4" name="Freeform 4"/>
          <p:cNvSpPr/>
          <p:nvPr/>
        </p:nvSpPr>
        <p:spPr>
          <a:xfrm>
            <a:off x="14096062" y="8599901"/>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5" name="Freeform 5"/>
          <p:cNvSpPr/>
          <p:nvPr/>
        </p:nvSpPr>
        <p:spPr>
          <a:xfrm>
            <a:off x="-208741" y="7452747"/>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
        <p:nvSpPr>
          <p:cNvPr id="6" name="TextBox 6"/>
          <p:cNvSpPr txBox="1"/>
          <p:nvPr/>
        </p:nvSpPr>
        <p:spPr>
          <a:xfrm>
            <a:off x="1028700" y="7776908"/>
            <a:ext cx="11384092" cy="628650"/>
          </a:xfrm>
          <a:prstGeom prst="rect">
            <a:avLst/>
          </a:prstGeom>
        </p:spPr>
        <p:txBody>
          <a:bodyPr lIns="0" tIns="0" rIns="0" bIns="0" rtlCol="0" anchor="t">
            <a:spAutoFit/>
          </a:bodyPr>
          <a:lstStyle/>
          <a:p>
            <a:pPr algn="just">
              <a:lnSpc>
                <a:spcPts val="4759"/>
              </a:lnSpc>
            </a:pPr>
            <a:r>
              <a:rPr lang="en-US" sz="3966">
                <a:solidFill>
                  <a:srgbClr val="38B6FF"/>
                </a:solidFill>
                <a:latin typeface="Arimo"/>
                <a:ea typeface="Arimo"/>
                <a:cs typeface="Arimo"/>
                <a:sym typeface="Arimo"/>
              </a:rPr>
              <a:t>Domain:Healthcare</a:t>
            </a: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AutoShape 3"/>
          <p:cNvSpPr/>
          <p:nvPr/>
        </p:nvSpPr>
        <p:spPr>
          <a:xfrm rot="11810">
            <a:off x="2042859" y="828044"/>
            <a:ext cx="5545083" cy="0"/>
          </a:xfrm>
          <a:prstGeom prst="line">
            <a:avLst/>
          </a:prstGeom>
          <a:ln w="9525" cap="rnd">
            <a:solidFill>
              <a:srgbClr val="FFFFFF"/>
            </a:solidFill>
            <a:prstDash val="solid"/>
            <a:headEnd type="none" w="sm" len="sm"/>
            <a:tailEnd type="none" w="sm" len="sm"/>
          </a:ln>
        </p:spPr>
      </p:sp>
      <p:sp>
        <p:nvSpPr>
          <p:cNvPr id="4" name="Freeform 4"/>
          <p:cNvSpPr/>
          <p:nvPr/>
        </p:nvSpPr>
        <p:spPr>
          <a:xfrm>
            <a:off x="14178386" y="8685641"/>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5" name="Freeform 5"/>
          <p:cNvSpPr/>
          <p:nvPr/>
        </p:nvSpPr>
        <p:spPr>
          <a:xfrm>
            <a:off x="0" y="7452747"/>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
        <p:nvSpPr>
          <p:cNvPr id="6" name="TextBox 6"/>
          <p:cNvSpPr txBox="1"/>
          <p:nvPr/>
        </p:nvSpPr>
        <p:spPr>
          <a:xfrm>
            <a:off x="1968425" y="962425"/>
            <a:ext cx="9075750" cy="923925"/>
          </a:xfrm>
          <a:prstGeom prst="rect">
            <a:avLst/>
          </a:prstGeom>
        </p:spPr>
        <p:txBody>
          <a:bodyPr lIns="0" tIns="0" rIns="0" bIns="0" rtlCol="0" anchor="t">
            <a:spAutoFit/>
          </a:bodyPr>
          <a:lstStyle/>
          <a:p>
            <a:pPr algn="l">
              <a:lnSpc>
                <a:spcPts val="7199"/>
              </a:lnSpc>
            </a:pPr>
            <a:r>
              <a:rPr lang="en-US" sz="5999">
                <a:solidFill>
                  <a:srgbClr val="38B6FF"/>
                </a:solidFill>
                <a:latin typeface="Arimo"/>
                <a:ea typeface="Arimo"/>
                <a:cs typeface="Arimo"/>
                <a:sym typeface="Arimo"/>
              </a:rPr>
              <a:t>PROBLEM STATEMENT</a:t>
            </a:r>
          </a:p>
        </p:txBody>
      </p:sp>
      <p:sp>
        <p:nvSpPr>
          <p:cNvPr id="7" name="TextBox 7"/>
          <p:cNvSpPr txBox="1"/>
          <p:nvPr/>
        </p:nvSpPr>
        <p:spPr>
          <a:xfrm>
            <a:off x="1329995" y="2830228"/>
            <a:ext cx="12515860" cy="5610225"/>
          </a:xfrm>
          <a:prstGeom prst="rect">
            <a:avLst/>
          </a:prstGeom>
        </p:spPr>
        <p:txBody>
          <a:bodyPr lIns="0" tIns="0" rIns="0" bIns="0" rtlCol="0" anchor="t">
            <a:spAutoFit/>
          </a:bodyPr>
          <a:lstStyle/>
          <a:p>
            <a:pPr algn="l">
              <a:lnSpc>
                <a:spcPts val="3719"/>
              </a:lnSpc>
            </a:pPr>
            <a:r>
              <a:rPr lang="en-US" sz="3099">
                <a:solidFill>
                  <a:srgbClr val="FFFFFF"/>
                </a:solidFill>
                <a:latin typeface="Montserrat"/>
                <a:ea typeface="Montserrat"/>
                <a:cs typeface="Montserrat"/>
                <a:sym typeface="Montserrat"/>
              </a:rPr>
              <a:t>Many individuals experiencing mental health challenges hesitate to seek professional help due to social stigma, fear of judgment, or barriers such as cost and accessibility. This reluctance can lead to untreated mental health issues and a decrease in overall well-being. There is a need for an accessible, non-judgmental, and confidential support system that provides immediate mental health assistance and guidance. Our app aims to bridge this gap by offering a chatbot-based AI that provides users with mental health support, coping strategies, and resources in a private and user-friendly environment, thereby reducing the stigma and barriers associated with traditional psychiatric care.</a:t>
            </a: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AutoShape 3"/>
          <p:cNvSpPr/>
          <p:nvPr/>
        </p:nvSpPr>
        <p:spPr>
          <a:xfrm>
            <a:off x="2211535" y="1900008"/>
            <a:ext cx="5545050" cy="19050"/>
          </a:xfrm>
          <a:prstGeom prst="line">
            <a:avLst/>
          </a:prstGeom>
          <a:ln w="9525" cap="rnd">
            <a:solidFill>
              <a:srgbClr val="FFFFFF"/>
            </a:solidFill>
            <a:prstDash val="solid"/>
            <a:headEnd type="none" w="sm" len="sm"/>
            <a:tailEnd type="none" w="sm" len="sm"/>
          </a:ln>
        </p:spPr>
      </p:sp>
      <p:sp>
        <p:nvSpPr>
          <p:cNvPr id="4" name="Freeform 4"/>
          <p:cNvSpPr/>
          <p:nvPr/>
        </p:nvSpPr>
        <p:spPr>
          <a:xfrm>
            <a:off x="14157124" y="8590376"/>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5" name="Freeform 5"/>
          <p:cNvSpPr/>
          <p:nvPr/>
        </p:nvSpPr>
        <p:spPr>
          <a:xfrm>
            <a:off x="0" y="7452747"/>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
        <p:nvSpPr>
          <p:cNvPr id="6" name="TextBox 6"/>
          <p:cNvSpPr txBox="1"/>
          <p:nvPr/>
        </p:nvSpPr>
        <p:spPr>
          <a:xfrm>
            <a:off x="2212747" y="2095672"/>
            <a:ext cx="11087709" cy="7184718"/>
          </a:xfrm>
          <a:prstGeom prst="rect">
            <a:avLst/>
          </a:prstGeom>
        </p:spPr>
        <p:txBody>
          <a:bodyPr lIns="0" tIns="0" rIns="0" bIns="0" rtlCol="0" anchor="t">
            <a:spAutoFit/>
          </a:bodyPr>
          <a:lstStyle/>
          <a:p>
            <a:pPr algn="l">
              <a:lnSpc>
                <a:spcPts val="2863"/>
              </a:lnSpc>
            </a:pPr>
            <a:r>
              <a:rPr lang="en-US" sz="2386">
                <a:solidFill>
                  <a:srgbClr val="FFFFFF"/>
                </a:solidFill>
                <a:latin typeface="Montserrat"/>
                <a:ea typeface="Montserrat"/>
                <a:cs typeface="Montserrat"/>
                <a:sym typeface="Montserrat"/>
              </a:rPr>
              <a:t>Our proposed solution is a chatbot-based AI app designed to provide confidential, real-time mental health support. The app leverages advanced natural language processing to engage users in empathetic conversations, offering emotional support, coping strategies, and resources tailored to individual needs.</a:t>
            </a:r>
          </a:p>
          <a:p>
            <a:pPr algn="l">
              <a:lnSpc>
                <a:spcPts val="2863"/>
              </a:lnSpc>
            </a:pPr>
            <a:r>
              <a:rPr lang="en-US" sz="2386">
                <a:solidFill>
                  <a:srgbClr val="FFFFFF"/>
                </a:solidFill>
                <a:latin typeface="Montserrat"/>
                <a:ea typeface="Montserrat"/>
                <a:cs typeface="Montserrat"/>
                <a:sym typeface="Montserrat"/>
              </a:rPr>
              <a:t>Implementation involves developing a user-friendly interface with intuitive navigation, ensuring accessibility across various devices. The AI will be trained on a diverse dataset of mental health conversations to understand and respond effectively to a wide range of issues. Privacy and data security will be prioritized to protect user information.</a:t>
            </a:r>
          </a:p>
          <a:p>
            <a:pPr algn="l">
              <a:lnSpc>
                <a:spcPts val="2863"/>
              </a:lnSpc>
            </a:pPr>
            <a:r>
              <a:rPr lang="en-US" sz="2386">
                <a:solidFill>
                  <a:srgbClr val="FFFFFF"/>
                </a:solidFill>
                <a:latin typeface="Montserrat"/>
                <a:ea typeface="Montserrat"/>
                <a:cs typeface="Montserrat"/>
                <a:sym typeface="Montserrat"/>
              </a:rPr>
              <a:t>Additionally, the app will include features such</a:t>
            </a:r>
          </a:p>
          <a:p>
            <a:pPr marL="515149" lvl="1" indent="-257574" algn="l">
              <a:lnSpc>
                <a:spcPts val="2863"/>
              </a:lnSpc>
              <a:buFont typeface="Arial"/>
              <a:buChar char="•"/>
            </a:pPr>
            <a:r>
              <a:rPr lang="en-US" sz="2386">
                <a:solidFill>
                  <a:srgbClr val="FFFFFF"/>
                </a:solidFill>
                <a:latin typeface="Montserrat"/>
                <a:ea typeface="Montserrat"/>
                <a:cs typeface="Montserrat"/>
                <a:sym typeface="Montserrat"/>
              </a:rPr>
              <a:t>Personalized Support Plans</a:t>
            </a:r>
          </a:p>
          <a:p>
            <a:pPr marL="515149" lvl="1" indent="-257574" algn="l">
              <a:lnSpc>
                <a:spcPts val="2863"/>
              </a:lnSpc>
              <a:buFont typeface="Arial"/>
              <a:buChar char="•"/>
            </a:pPr>
            <a:r>
              <a:rPr lang="en-US" sz="2386">
                <a:solidFill>
                  <a:srgbClr val="FFFFFF"/>
                </a:solidFill>
                <a:latin typeface="Montserrat"/>
                <a:ea typeface="Montserrat"/>
                <a:cs typeface="Montserrat"/>
                <a:sym typeface="Montserrat"/>
              </a:rPr>
              <a:t>Interactive Journaling</a:t>
            </a:r>
          </a:p>
          <a:p>
            <a:pPr marL="515149" lvl="1" indent="-257574" algn="l">
              <a:lnSpc>
                <a:spcPts val="2863"/>
              </a:lnSpc>
              <a:buFont typeface="Arial"/>
              <a:buChar char="•"/>
            </a:pPr>
            <a:r>
              <a:rPr lang="en-US" sz="2386">
                <a:solidFill>
                  <a:srgbClr val="FFFFFF"/>
                </a:solidFill>
                <a:latin typeface="Montserrat"/>
                <a:ea typeface="Montserrat"/>
                <a:cs typeface="Montserrat"/>
                <a:sym typeface="Montserrat"/>
              </a:rPr>
              <a:t>Mood and Activity Tracking</a:t>
            </a:r>
          </a:p>
          <a:p>
            <a:pPr marL="515149" lvl="1" indent="-257574" algn="l">
              <a:lnSpc>
                <a:spcPts val="2863"/>
              </a:lnSpc>
              <a:buFont typeface="Arial"/>
              <a:buChar char="•"/>
            </a:pPr>
            <a:r>
              <a:rPr lang="en-US" sz="2386">
                <a:solidFill>
                  <a:srgbClr val="FFFFFF"/>
                </a:solidFill>
                <a:latin typeface="Montserrat"/>
                <a:ea typeface="Montserrat"/>
                <a:cs typeface="Montserrat"/>
                <a:sym typeface="Montserrat"/>
              </a:rPr>
              <a:t>Educational Content</a:t>
            </a:r>
          </a:p>
          <a:p>
            <a:pPr marL="515149" lvl="1" indent="-257574" algn="l">
              <a:lnSpc>
                <a:spcPts val="2863"/>
              </a:lnSpc>
              <a:buFont typeface="Arial"/>
              <a:buChar char="•"/>
            </a:pPr>
            <a:r>
              <a:rPr lang="en-US" sz="2386">
                <a:solidFill>
                  <a:srgbClr val="FFFFFF"/>
                </a:solidFill>
                <a:latin typeface="Montserrat"/>
                <a:ea typeface="Montserrat"/>
                <a:cs typeface="Montserrat"/>
                <a:sym typeface="Montserrat"/>
              </a:rPr>
              <a:t>Virtual Support Groups</a:t>
            </a:r>
          </a:p>
          <a:p>
            <a:pPr marL="515149" lvl="1" indent="-257574" algn="l">
              <a:lnSpc>
                <a:spcPts val="2863"/>
              </a:lnSpc>
              <a:buFont typeface="Arial"/>
              <a:buChar char="•"/>
            </a:pPr>
            <a:r>
              <a:rPr lang="en-US" sz="2386">
                <a:solidFill>
                  <a:srgbClr val="FFFFFF"/>
                </a:solidFill>
                <a:latin typeface="Montserrat"/>
                <a:ea typeface="Montserrat"/>
                <a:cs typeface="Montserrat"/>
                <a:sym typeface="Montserrat"/>
              </a:rPr>
              <a:t>Professional Referrals</a:t>
            </a:r>
          </a:p>
          <a:p>
            <a:pPr marL="515149" lvl="1" indent="-257574" algn="l">
              <a:lnSpc>
                <a:spcPts val="2863"/>
              </a:lnSpc>
              <a:buFont typeface="Arial"/>
              <a:buChar char="•"/>
            </a:pPr>
            <a:r>
              <a:rPr lang="en-US" sz="2386">
                <a:solidFill>
                  <a:srgbClr val="FFFFFF"/>
                </a:solidFill>
                <a:latin typeface="Montserrat"/>
                <a:ea typeface="Montserrat"/>
                <a:cs typeface="Montserrat"/>
                <a:sym typeface="Montserrat"/>
              </a:rPr>
              <a:t>Meditation and Relaxation Tools</a:t>
            </a:r>
          </a:p>
          <a:p>
            <a:pPr marL="515149" lvl="1" indent="-257574" algn="l">
              <a:lnSpc>
                <a:spcPts val="2863"/>
              </a:lnSpc>
              <a:buFont typeface="Arial"/>
              <a:buChar char="•"/>
            </a:pPr>
            <a:r>
              <a:rPr lang="en-US" sz="2386">
                <a:solidFill>
                  <a:srgbClr val="FFFFFF"/>
                </a:solidFill>
                <a:latin typeface="Montserrat"/>
                <a:ea typeface="Montserrat"/>
                <a:cs typeface="Montserrat"/>
                <a:sym typeface="Montserrat"/>
              </a:rPr>
              <a:t>AI Personality Adjustments</a:t>
            </a:r>
          </a:p>
          <a:p>
            <a:pPr algn="l">
              <a:lnSpc>
                <a:spcPts val="2863"/>
              </a:lnSpc>
            </a:pPr>
            <a:endParaRPr lang="en-US" sz="2386">
              <a:solidFill>
                <a:srgbClr val="FFFFFF"/>
              </a:solidFill>
              <a:latin typeface="Montserrat"/>
              <a:ea typeface="Montserrat"/>
              <a:cs typeface="Montserrat"/>
              <a:sym typeface="Montserrat"/>
            </a:endParaRPr>
          </a:p>
        </p:txBody>
      </p:sp>
      <p:sp>
        <p:nvSpPr>
          <p:cNvPr id="7" name="TextBox 7"/>
          <p:cNvSpPr txBox="1"/>
          <p:nvPr/>
        </p:nvSpPr>
        <p:spPr>
          <a:xfrm>
            <a:off x="2212747" y="999896"/>
            <a:ext cx="9075750" cy="867673"/>
          </a:xfrm>
          <a:prstGeom prst="rect">
            <a:avLst/>
          </a:prstGeom>
        </p:spPr>
        <p:txBody>
          <a:bodyPr lIns="0" tIns="0" rIns="0" bIns="0" rtlCol="0" anchor="t">
            <a:spAutoFit/>
          </a:bodyPr>
          <a:lstStyle/>
          <a:p>
            <a:pPr algn="l">
              <a:lnSpc>
                <a:spcPts val="7199"/>
              </a:lnSpc>
            </a:pPr>
            <a:r>
              <a:rPr lang="en-US" sz="5999" dirty="0" err="1">
                <a:solidFill>
                  <a:srgbClr val="38B6FF"/>
                </a:solidFill>
                <a:latin typeface="Arimo"/>
                <a:ea typeface="Arimo"/>
                <a:cs typeface="Arimo"/>
                <a:sym typeface="Arimo"/>
              </a:rPr>
              <a:t>SoulConnect</a:t>
            </a:r>
            <a:endParaRPr lang="en-US" sz="5999" dirty="0">
              <a:solidFill>
                <a:srgbClr val="38B6FF"/>
              </a:solidFill>
              <a:latin typeface="Arimo"/>
              <a:ea typeface="Arimo"/>
              <a:cs typeface="Arimo"/>
              <a:sym typeface="Arimo"/>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2188325" y="3226137"/>
            <a:ext cx="3951150" cy="1123950"/>
          </a:xfrm>
          <a:prstGeom prst="rect">
            <a:avLst/>
          </a:prstGeom>
        </p:spPr>
        <p:txBody>
          <a:bodyPr lIns="0" tIns="0" rIns="0" bIns="0" rtlCol="0" anchor="t">
            <a:spAutoFit/>
          </a:bodyPr>
          <a:lstStyle/>
          <a:p>
            <a:pPr algn="ctr">
              <a:lnSpc>
                <a:spcPts val="8640"/>
              </a:lnSpc>
            </a:pPr>
            <a:r>
              <a:rPr lang="en-US" sz="7200">
                <a:solidFill>
                  <a:srgbClr val="38B6FF"/>
                </a:solidFill>
                <a:latin typeface="Arimo"/>
                <a:ea typeface="Arimo"/>
                <a:cs typeface="Arimo"/>
                <a:sym typeface="Arimo"/>
              </a:rPr>
              <a:t>01</a:t>
            </a:r>
          </a:p>
        </p:txBody>
      </p:sp>
      <p:sp>
        <p:nvSpPr>
          <p:cNvPr id="4" name="TextBox 4"/>
          <p:cNvSpPr txBox="1"/>
          <p:nvPr/>
        </p:nvSpPr>
        <p:spPr>
          <a:xfrm>
            <a:off x="824087" y="2095500"/>
            <a:ext cx="16639825" cy="1123950"/>
          </a:xfrm>
          <a:prstGeom prst="rect">
            <a:avLst/>
          </a:prstGeom>
        </p:spPr>
        <p:txBody>
          <a:bodyPr lIns="0" tIns="0" rIns="0" bIns="0" rtlCol="0" anchor="t">
            <a:spAutoFit/>
          </a:bodyPr>
          <a:lstStyle/>
          <a:p>
            <a:pPr algn="ctr">
              <a:lnSpc>
                <a:spcPts val="8640"/>
              </a:lnSpc>
            </a:pPr>
            <a:r>
              <a:rPr lang="en-US" sz="7200">
                <a:solidFill>
                  <a:srgbClr val="FFFFFF"/>
                </a:solidFill>
                <a:latin typeface="Arimo"/>
                <a:ea typeface="Arimo"/>
                <a:cs typeface="Arimo"/>
                <a:sym typeface="Arimo"/>
              </a:rPr>
              <a:t> RELEVANCE OF OUR SOLUTION</a:t>
            </a:r>
          </a:p>
        </p:txBody>
      </p:sp>
      <p:sp>
        <p:nvSpPr>
          <p:cNvPr id="5" name="TextBox 5"/>
          <p:cNvSpPr txBox="1"/>
          <p:nvPr/>
        </p:nvSpPr>
        <p:spPr>
          <a:xfrm>
            <a:off x="7003778" y="5897295"/>
            <a:ext cx="4545527" cy="2228333"/>
          </a:xfrm>
          <a:prstGeom prst="rect">
            <a:avLst/>
          </a:prstGeom>
        </p:spPr>
        <p:txBody>
          <a:bodyPr lIns="0" tIns="0" rIns="0" bIns="0" rtlCol="0" anchor="t">
            <a:spAutoFit/>
          </a:bodyPr>
          <a:lstStyle/>
          <a:p>
            <a:pPr algn="ctr">
              <a:lnSpc>
                <a:spcPts val="2552"/>
              </a:lnSpc>
            </a:pPr>
            <a:r>
              <a:rPr lang="en-US" sz="2126">
                <a:solidFill>
                  <a:srgbClr val="FFFFFF"/>
                </a:solidFill>
                <a:latin typeface="Montserrat"/>
                <a:ea typeface="Montserrat"/>
                <a:cs typeface="Montserrat"/>
                <a:sym typeface="Montserrat"/>
              </a:rPr>
              <a:t>By offering immediate, on-demand support through a chatbot, your app eliminates barriers related to cost, location, and availability, making mental health resources more accessible to a broader audience.</a:t>
            </a:r>
          </a:p>
        </p:txBody>
      </p:sp>
      <p:sp>
        <p:nvSpPr>
          <p:cNvPr id="6" name="TextBox 6"/>
          <p:cNvSpPr txBox="1"/>
          <p:nvPr/>
        </p:nvSpPr>
        <p:spPr>
          <a:xfrm>
            <a:off x="13004010" y="4449703"/>
            <a:ext cx="2873791" cy="1203708"/>
          </a:xfrm>
          <a:prstGeom prst="rect">
            <a:avLst/>
          </a:prstGeom>
        </p:spPr>
        <p:txBody>
          <a:bodyPr lIns="0" tIns="0" rIns="0" bIns="0" rtlCol="0" anchor="t">
            <a:spAutoFit/>
          </a:bodyPr>
          <a:lstStyle/>
          <a:p>
            <a:pPr algn="ctr">
              <a:lnSpc>
                <a:spcPts val="3142"/>
              </a:lnSpc>
            </a:pPr>
            <a:r>
              <a:rPr lang="en-US" sz="2618">
                <a:solidFill>
                  <a:srgbClr val="FFFFFF"/>
                </a:solidFill>
                <a:latin typeface="Arimo"/>
                <a:ea typeface="Arimo"/>
                <a:cs typeface="Arimo"/>
                <a:sym typeface="Arimo"/>
              </a:rPr>
              <a:t>Enhancing Early Intervention and Prevention: </a:t>
            </a:r>
          </a:p>
        </p:txBody>
      </p:sp>
      <p:sp>
        <p:nvSpPr>
          <p:cNvPr id="7" name="TextBox 7"/>
          <p:cNvSpPr txBox="1"/>
          <p:nvPr/>
        </p:nvSpPr>
        <p:spPr>
          <a:xfrm>
            <a:off x="12287921" y="5856347"/>
            <a:ext cx="4828000" cy="2139334"/>
          </a:xfrm>
          <a:prstGeom prst="rect">
            <a:avLst/>
          </a:prstGeom>
        </p:spPr>
        <p:txBody>
          <a:bodyPr lIns="0" tIns="0" rIns="0" bIns="0" rtlCol="0" anchor="t">
            <a:spAutoFit/>
          </a:bodyPr>
          <a:lstStyle/>
          <a:p>
            <a:pPr algn="ctr">
              <a:lnSpc>
                <a:spcPts val="2450"/>
              </a:lnSpc>
            </a:pPr>
            <a:r>
              <a:rPr lang="en-US" sz="2041">
                <a:solidFill>
                  <a:srgbClr val="FFFFFF"/>
                </a:solidFill>
                <a:latin typeface="Montserrat"/>
                <a:ea typeface="Montserrat"/>
                <a:cs typeface="Montserrat"/>
                <a:sym typeface="Montserrat"/>
              </a:rPr>
              <a:t>The app's features, such as mood tracking and personalized support, enable users to identify and address mental health issues early, potentially preventing more serious conditions and promoting overall well-being.</a:t>
            </a:r>
          </a:p>
        </p:txBody>
      </p:sp>
      <p:sp>
        <p:nvSpPr>
          <p:cNvPr id="8" name="TextBox 8"/>
          <p:cNvSpPr txBox="1"/>
          <p:nvPr/>
        </p:nvSpPr>
        <p:spPr>
          <a:xfrm>
            <a:off x="2687608" y="5818247"/>
            <a:ext cx="3612183" cy="2735842"/>
          </a:xfrm>
          <a:prstGeom prst="rect">
            <a:avLst/>
          </a:prstGeom>
        </p:spPr>
        <p:txBody>
          <a:bodyPr lIns="0" tIns="0" rIns="0" bIns="0" rtlCol="0" anchor="t">
            <a:spAutoFit/>
          </a:bodyPr>
          <a:lstStyle/>
          <a:p>
            <a:pPr algn="ctr">
              <a:lnSpc>
                <a:spcPts val="2437"/>
              </a:lnSpc>
            </a:pPr>
            <a:r>
              <a:rPr lang="en-US" sz="2030">
                <a:solidFill>
                  <a:srgbClr val="FFFFFF"/>
                </a:solidFill>
                <a:latin typeface="Montserrat"/>
                <a:ea typeface="Montserrat"/>
                <a:cs typeface="Montserrat"/>
                <a:sym typeface="Montserrat"/>
              </a:rPr>
              <a:t>Your app provides a private, non-judgmental space for users to seek support, helping to reduce the stigma associated with traditional mental health care and encouraging more individuals to seek help.</a:t>
            </a:r>
          </a:p>
        </p:txBody>
      </p:sp>
      <p:sp>
        <p:nvSpPr>
          <p:cNvPr id="9" name="TextBox 9"/>
          <p:cNvSpPr txBox="1"/>
          <p:nvPr/>
        </p:nvSpPr>
        <p:spPr>
          <a:xfrm>
            <a:off x="7168428" y="3249949"/>
            <a:ext cx="3951150" cy="1123950"/>
          </a:xfrm>
          <a:prstGeom prst="rect">
            <a:avLst/>
          </a:prstGeom>
        </p:spPr>
        <p:txBody>
          <a:bodyPr lIns="0" tIns="0" rIns="0" bIns="0" rtlCol="0" anchor="t">
            <a:spAutoFit/>
          </a:bodyPr>
          <a:lstStyle/>
          <a:p>
            <a:pPr algn="ctr">
              <a:lnSpc>
                <a:spcPts val="8640"/>
              </a:lnSpc>
            </a:pPr>
            <a:r>
              <a:rPr lang="en-US" sz="7200">
                <a:solidFill>
                  <a:srgbClr val="38B6FF"/>
                </a:solidFill>
                <a:latin typeface="Arimo"/>
                <a:ea typeface="Arimo"/>
                <a:cs typeface="Arimo"/>
                <a:sym typeface="Arimo"/>
              </a:rPr>
              <a:t>02</a:t>
            </a:r>
          </a:p>
        </p:txBody>
      </p:sp>
      <p:sp>
        <p:nvSpPr>
          <p:cNvPr id="10" name="TextBox 10"/>
          <p:cNvSpPr txBox="1"/>
          <p:nvPr/>
        </p:nvSpPr>
        <p:spPr>
          <a:xfrm>
            <a:off x="12319621" y="3226137"/>
            <a:ext cx="3951150" cy="1123950"/>
          </a:xfrm>
          <a:prstGeom prst="rect">
            <a:avLst/>
          </a:prstGeom>
        </p:spPr>
        <p:txBody>
          <a:bodyPr lIns="0" tIns="0" rIns="0" bIns="0" rtlCol="0" anchor="t">
            <a:spAutoFit/>
          </a:bodyPr>
          <a:lstStyle/>
          <a:p>
            <a:pPr algn="ctr">
              <a:lnSpc>
                <a:spcPts val="8640"/>
              </a:lnSpc>
            </a:pPr>
            <a:r>
              <a:rPr lang="en-US" sz="7200">
                <a:solidFill>
                  <a:srgbClr val="38B6FF"/>
                </a:solidFill>
                <a:latin typeface="Arimo"/>
                <a:ea typeface="Arimo"/>
                <a:cs typeface="Arimo"/>
                <a:sym typeface="Arimo"/>
              </a:rPr>
              <a:t>03</a:t>
            </a:r>
          </a:p>
        </p:txBody>
      </p:sp>
      <p:sp>
        <p:nvSpPr>
          <p:cNvPr id="11" name="AutoShape 11"/>
          <p:cNvSpPr/>
          <p:nvPr/>
        </p:nvSpPr>
        <p:spPr>
          <a:xfrm>
            <a:off x="3757175" y="4354849"/>
            <a:ext cx="813450" cy="19050"/>
          </a:xfrm>
          <a:prstGeom prst="line">
            <a:avLst/>
          </a:prstGeom>
          <a:ln w="9525" cap="rnd">
            <a:solidFill>
              <a:srgbClr val="FFFFFF"/>
            </a:solidFill>
            <a:prstDash val="solid"/>
            <a:headEnd type="none" w="sm" len="sm"/>
            <a:tailEnd type="none" w="sm" len="sm"/>
          </a:ln>
        </p:spPr>
      </p:sp>
      <p:sp>
        <p:nvSpPr>
          <p:cNvPr id="12" name="AutoShape 12"/>
          <p:cNvSpPr/>
          <p:nvPr/>
        </p:nvSpPr>
        <p:spPr>
          <a:xfrm>
            <a:off x="8737278" y="4378660"/>
            <a:ext cx="813450" cy="19050"/>
          </a:xfrm>
          <a:prstGeom prst="line">
            <a:avLst/>
          </a:prstGeom>
          <a:ln w="9525" cap="rnd">
            <a:solidFill>
              <a:srgbClr val="FFFFFF"/>
            </a:solidFill>
            <a:prstDash val="solid"/>
            <a:headEnd type="none" w="sm" len="sm"/>
            <a:tailEnd type="none" w="sm" len="sm"/>
          </a:ln>
        </p:spPr>
      </p:sp>
      <p:sp>
        <p:nvSpPr>
          <p:cNvPr id="13" name="AutoShape 13"/>
          <p:cNvSpPr/>
          <p:nvPr/>
        </p:nvSpPr>
        <p:spPr>
          <a:xfrm>
            <a:off x="13888471" y="4359610"/>
            <a:ext cx="813450" cy="19050"/>
          </a:xfrm>
          <a:prstGeom prst="line">
            <a:avLst/>
          </a:prstGeom>
          <a:ln w="9525" cap="rnd">
            <a:solidFill>
              <a:srgbClr val="FFFFFF"/>
            </a:solidFill>
            <a:prstDash val="solid"/>
            <a:headEnd type="none" w="sm" len="sm"/>
            <a:tailEnd type="none" w="sm" len="sm"/>
          </a:ln>
        </p:spPr>
      </p:sp>
      <p:sp>
        <p:nvSpPr>
          <p:cNvPr id="14" name="TextBox 14"/>
          <p:cNvSpPr txBox="1"/>
          <p:nvPr/>
        </p:nvSpPr>
        <p:spPr>
          <a:xfrm>
            <a:off x="7168428" y="4734699"/>
            <a:ext cx="4642973" cy="918712"/>
          </a:xfrm>
          <a:prstGeom prst="rect">
            <a:avLst/>
          </a:prstGeom>
        </p:spPr>
        <p:txBody>
          <a:bodyPr lIns="0" tIns="0" rIns="0" bIns="0" rtlCol="0" anchor="t">
            <a:spAutoFit/>
          </a:bodyPr>
          <a:lstStyle/>
          <a:p>
            <a:pPr algn="ctr">
              <a:lnSpc>
                <a:spcPts val="3579"/>
              </a:lnSpc>
            </a:pPr>
            <a:r>
              <a:rPr lang="en-US" sz="2982">
                <a:solidFill>
                  <a:srgbClr val="FFFFFF"/>
                </a:solidFill>
                <a:latin typeface="Arimo"/>
                <a:ea typeface="Arimo"/>
                <a:cs typeface="Arimo"/>
                <a:sym typeface="Arimo"/>
              </a:rPr>
              <a:t>Improving Accessibility and Convenience: </a:t>
            </a:r>
          </a:p>
        </p:txBody>
      </p:sp>
      <p:sp>
        <p:nvSpPr>
          <p:cNvPr id="15" name="TextBox 15"/>
          <p:cNvSpPr txBox="1"/>
          <p:nvPr/>
        </p:nvSpPr>
        <p:spPr>
          <a:xfrm>
            <a:off x="2847674" y="4716240"/>
            <a:ext cx="3292051" cy="914242"/>
          </a:xfrm>
          <a:prstGeom prst="rect">
            <a:avLst/>
          </a:prstGeom>
        </p:spPr>
        <p:txBody>
          <a:bodyPr lIns="0" tIns="0" rIns="0" bIns="0" rtlCol="0" anchor="t">
            <a:spAutoFit/>
          </a:bodyPr>
          <a:lstStyle/>
          <a:p>
            <a:pPr algn="ctr">
              <a:lnSpc>
                <a:spcPts val="3599"/>
              </a:lnSpc>
            </a:pPr>
            <a:r>
              <a:rPr lang="en-US" sz="2999">
                <a:solidFill>
                  <a:srgbClr val="FFFFFF"/>
                </a:solidFill>
                <a:latin typeface="Arimo"/>
                <a:ea typeface="Arimo"/>
                <a:cs typeface="Arimo"/>
                <a:sym typeface="Arimo"/>
              </a:rPr>
              <a:t>Addressing Mental Health Stigma: </a:t>
            </a:r>
          </a:p>
        </p:txBody>
      </p:sp>
      <p:sp>
        <p:nvSpPr>
          <p:cNvPr id="16" name="Freeform 16"/>
          <p:cNvSpPr/>
          <p:nvPr/>
        </p:nvSpPr>
        <p:spPr>
          <a:xfrm>
            <a:off x="14133625" y="8645000"/>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17" name="Freeform 17"/>
          <p:cNvSpPr/>
          <p:nvPr/>
        </p:nvSpPr>
        <p:spPr>
          <a:xfrm>
            <a:off x="0" y="7452747"/>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1968425" y="962425"/>
            <a:ext cx="10180106" cy="923925"/>
          </a:xfrm>
          <a:prstGeom prst="rect">
            <a:avLst/>
          </a:prstGeom>
        </p:spPr>
        <p:txBody>
          <a:bodyPr lIns="0" tIns="0" rIns="0" bIns="0" rtlCol="0" anchor="t">
            <a:spAutoFit/>
          </a:bodyPr>
          <a:lstStyle/>
          <a:p>
            <a:pPr algn="l">
              <a:lnSpc>
                <a:spcPts val="7199"/>
              </a:lnSpc>
            </a:pPr>
            <a:r>
              <a:rPr lang="en-US" sz="5999">
                <a:solidFill>
                  <a:srgbClr val="38B6FF"/>
                </a:solidFill>
                <a:latin typeface="Arimo"/>
                <a:ea typeface="Arimo"/>
                <a:cs typeface="Arimo"/>
                <a:sym typeface="Arimo"/>
              </a:rPr>
              <a:t>IMPLEMENTATION DETAILS</a:t>
            </a:r>
          </a:p>
        </p:txBody>
      </p:sp>
      <p:sp>
        <p:nvSpPr>
          <p:cNvPr id="4" name="AutoShape 4"/>
          <p:cNvSpPr/>
          <p:nvPr/>
        </p:nvSpPr>
        <p:spPr>
          <a:xfrm rot="11810">
            <a:off x="2042859" y="828044"/>
            <a:ext cx="5545083" cy="0"/>
          </a:xfrm>
          <a:prstGeom prst="line">
            <a:avLst/>
          </a:prstGeom>
          <a:ln w="9525" cap="rnd">
            <a:solidFill>
              <a:srgbClr val="FFFFFF"/>
            </a:solidFill>
            <a:prstDash val="solid"/>
            <a:headEnd type="none" w="sm" len="sm"/>
            <a:tailEnd type="none" w="sm" len="sm"/>
          </a:ln>
        </p:spPr>
      </p:sp>
      <p:sp>
        <p:nvSpPr>
          <p:cNvPr id="5" name="TextBox 5"/>
          <p:cNvSpPr txBox="1"/>
          <p:nvPr/>
        </p:nvSpPr>
        <p:spPr>
          <a:xfrm>
            <a:off x="1797329" y="2528542"/>
            <a:ext cx="14713333" cy="6791486"/>
          </a:xfrm>
          <a:prstGeom prst="rect">
            <a:avLst/>
          </a:prstGeom>
        </p:spPr>
        <p:txBody>
          <a:bodyPr lIns="0" tIns="0" rIns="0" bIns="0" rtlCol="0" anchor="t">
            <a:spAutoFit/>
          </a:bodyPr>
          <a:lstStyle/>
          <a:p>
            <a:pPr algn="just">
              <a:lnSpc>
                <a:spcPts val="2556"/>
              </a:lnSpc>
            </a:pPr>
            <a:r>
              <a:rPr lang="en-US" sz="2130">
                <a:solidFill>
                  <a:srgbClr val="FFFFFF"/>
                </a:solidFill>
                <a:latin typeface="Montserrat"/>
                <a:ea typeface="Montserrat"/>
                <a:cs typeface="Montserrat"/>
                <a:sym typeface="Montserrat"/>
              </a:rPr>
              <a:t>Our solution leverages advanced AI technology within the domain of mental health support to address the challenges of stigma, accessibility, and early intervention. The core of our solution is a chatbot-based app that provides users with real-time, confidential mental health assistance. By employing sophisticated natural language processing (NLP), the AI can engage conversations tailored to individual needs.</a:t>
            </a:r>
          </a:p>
          <a:p>
            <a:pPr algn="just">
              <a:lnSpc>
                <a:spcPts val="2556"/>
              </a:lnSpc>
            </a:pPr>
            <a:r>
              <a:rPr lang="en-US" sz="2130">
                <a:solidFill>
                  <a:srgbClr val="FFFFFF"/>
                </a:solidFill>
                <a:latin typeface="Montserrat"/>
                <a:ea typeface="Montserrat"/>
                <a:cs typeface="Montserrat"/>
                <a:sym typeface="Montserrat"/>
              </a:rPr>
              <a:t>The app offers several key features to enhance user experience and effectiveness. Personalized Support Plans create customized mental health strategies based on user input and preferences, addressing unique emotional and psychological needs. Crisis Intervention features provide immediate guidance and connections to emergency services if users are in urgent distress.</a:t>
            </a:r>
          </a:p>
          <a:p>
            <a:pPr algn="just">
              <a:lnSpc>
                <a:spcPts val="2556"/>
              </a:lnSpc>
            </a:pPr>
            <a:r>
              <a:rPr lang="en-US" sz="2130">
                <a:solidFill>
                  <a:srgbClr val="FFFFFF"/>
                </a:solidFill>
                <a:latin typeface="Montserrat"/>
                <a:ea typeface="Montserrat"/>
                <a:cs typeface="Montserrat"/>
                <a:sym typeface="Montserrat"/>
              </a:rPr>
              <a:t>To promote self-awareness and reflection, the app includes Interactive Journaling and Mood and Activity Tracking, allowing users to monitor their mental state and recognize patterns. This data-driven approach helps in understanding personal triggers and progress. Additionally, Educational Content and Meditation and Relaxation Tools empower users with knowledge and practical techniques for managing stress and improving mental health.</a:t>
            </a:r>
          </a:p>
          <a:p>
            <a:pPr algn="just">
              <a:lnSpc>
                <a:spcPts val="2556"/>
              </a:lnSpc>
            </a:pPr>
            <a:r>
              <a:rPr lang="en-US" sz="2130">
                <a:solidFill>
                  <a:srgbClr val="FFFFFF"/>
                </a:solidFill>
                <a:latin typeface="Montserrat"/>
                <a:ea typeface="Montserrat"/>
                <a:cs typeface="Montserrat"/>
                <a:sym typeface="Montserrat"/>
              </a:rPr>
              <a:t>Virtual Support Groups offer a platform for anonymous peer support, while Professional Referrals connect users with licensed mental health professionals when more intensive care is needed. Customizable Notifications encourage regular engagement with the app's features, promoting consistent self-care practices.</a:t>
            </a:r>
          </a:p>
          <a:p>
            <a:pPr algn="just">
              <a:lnSpc>
                <a:spcPts val="2556"/>
              </a:lnSpc>
            </a:pPr>
            <a:r>
              <a:rPr lang="en-US" sz="2130">
                <a:solidFill>
                  <a:srgbClr val="FFFFFF"/>
                </a:solidFill>
                <a:latin typeface="Montserrat"/>
                <a:ea typeface="Montserrat"/>
                <a:cs typeface="Montserrat"/>
                <a:sym typeface="Montserrat"/>
              </a:rPr>
              <a:t>By integrating these functionalities, our app not only provides immediate, accessible support but also fosters a proactive approach to mental health, ultimately reducing the stigma and barriers associated with traditional care.</a:t>
            </a:r>
          </a:p>
          <a:p>
            <a:pPr algn="just">
              <a:lnSpc>
                <a:spcPts val="2556"/>
              </a:lnSpc>
            </a:pPr>
            <a:endParaRPr lang="en-US" sz="2130">
              <a:solidFill>
                <a:srgbClr val="FFFFFF"/>
              </a:solidFill>
              <a:latin typeface="Montserrat"/>
              <a:ea typeface="Montserrat"/>
              <a:cs typeface="Montserrat"/>
              <a:sym typeface="Montserrat"/>
            </a:endParaRPr>
          </a:p>
        </p:txBody>
      </p:sp>
      <p:sp>
        <p:nvSpPr>
          <p:cNvPr id="6" name="Freeform 6"/>
          <p:cNvSpPr/>
          <p:nvPr/>
        </p:nvSpPr>
        <p:spPr>
          <a:xfrm>
            <a:off x="14201348" y="8676116"/>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7" name="Freeform 7"/>
          <p:cNvSpPr/>
          <p:nvPr/>
        </p:nvSpPr>
        <p:spPr>
          <a:xfrm>
            <a:off x="15619895" y="-371641"/>
            <a:ext cx="2474882" cy="3611106"/>
          </a:xfrm>
          <a:custGeom>
            <a:avLst/>
            <a:gdLst/>
            <a:ahLst/>
            <a:cxnLst/>
            <a:rect l="l" t="t" r="r" b="b"/>
            <a:pathLst>
              <a:path w="2474882" h="3611106">
                <a:moveTo>
                  <a:pt x="0" y="0"/>
                </a:moveTo>
                <a:lnTo>
                  <a:pt x="2474882" y="0"/>
                </a:lnTo>
                <a:lnTo>
                  <a:pt x="2474882" y="3611107"/>
                </a:lnTo>
                <a:lnTo>
                  <a:pt x="0" y="3611107"/>
                </a:lnTo>
                <a:lnTo>
                  <a:pt x="0" y="0"/>
                </a:lnTo>
                <a:close/>
              </a:path>
            </a:pathLst>
          </a:custGeom>
          <a:blipFill>
            <a:blip r:embed="rId5"/>
            <a:stretch>
              <a:fillRect l="-958" r="-958"/>
            </a:stretch>
          </a:blipFill>
        </p:spPr>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1941165" y="1502975"/>
            <a:ext cx="13929892" cy="1123950"/>
          </a:xfrm>
          <a:prstGeom prst="rect">
            <a:avLst/>
          </a:prstGeom>
        </p:spPr>
        <p:txBody>
          <a:bodyPr lIns="0" tIns="0" rIns="0" bIns="0" rtlCol="0" anchor="t">
            <a:spAutoFit/>
          </a:bodyPr>
          <a:lstStyle/>
          <a:p>
            <a:pPr algn="l">
              <a:lnSpc>
                <a:spcPts val="8640"/>
              </a:lnSpc>
            </a:pPr>
            <a:r>
              <a:rPr lang="en-US" sz="7200">
                <a:solidFill>
                  <a:srgbClr val="38B6FF"/>
                </a:solidFill>
                <a:latin typeface="Arimo"/>
                <a:ea typeface="Arimo"/>
                <a:cs typeface="Arimo"/>
                <a:sym typeface="Arimo"/>
              </a:rPr>
              <a:t>SUMMARY</a:t>
            </a:r>
          </a:p>
        </p:txBody>
      </p:sp>
      <p:sp>
        <p:nvSpPr>
          <p:cNvPr id="4" name="TextBox 4"/>
          <p:cNvSpPr txBox="1"/>
          <p:nvPr/>
        </p:nvSpPr>
        <p:spPr>
          <a:xfrm>
            <a:off x="1941165" y="3330019"/>
            <a:ext cx="10451368" cy="4989337"/>
          </a:xfrm>
          <a:prstGeom prst="rect">
            <a:avLst/>
          </a:prstGeom>
        </p:spPr>
        <p:txBody>
          <a:bodyPr lIns="0" tIns="0" rIns="0" bIns="0" rtlCol="0" anchor="t">
            <a:spAutoFit/>
          </a:bodyPr>
          <a:lstStyle/>
          <a:p>
            <a:pPr algn="l">
              <a:lnSpc>
                <a:spcPts val="2835"/>
              </a:lnSpc>
            </a:pPr>
            <a:r>
              <a:rPr lang="en-US" sz="2362">
                <a:solidFill>
                  <a:srgbClr val="FFFFFF"/>
                </a:solidFill>
                <a:latin typeface="Montserrat"/>
                <a:ea typeface="Montserrat"/>
                <a:cs typeface="Montserrat"/>
                <a:sym typeface="Montserrat"/>
              </a:rPr>
              <a:t>Our solution is a chatbot-based AI app designed to provide confidential, real-time mental health support. Utilizing advanced natural language processing, the app engages users in empathetic conversations and offers personalized support plans based on their individual needs. Key features include crisis intervention for immediate help, interactive journaling and mood tracking for self-reflection, and educational content for mental health knowledge. The app also provides meditation and relaxation tools, virtual support groups for peer interaction, and professional referrals for users needing more intensive care. Customizable notifications encourage regular use, helping users maintain consistent self-care. By addressing stigma and accessibility barriers, the app makes mental health support more approachable and effective, promoting early intervention and overall well-being.</a:t>
            </a:r>
          </a:p>
        </p:txBody>
      </p:sp>
      <p:sp>
        <p:nvSpPr>
          <p:cNvPr id="5" name="AutoShape 5"/>
          <p:cNvSpPr/>
          <p:nvPr/>
        </p:nvSpPr>
        <p:spPr>
          <a:xfrm rot="11810">
            <a:off x="2017259" y="2977594"/>
            <a:ext cx="5545083" cy="0"/>
          </a:xfrm>
          <a:prstGeom prst="line">
            <a:avLst/>
          </a:prstGeom>
          <a:ln w="9525" cap="rnd">
            <a:solidFill>
              <a:srgbClr val="FFFFFF"/>
            </a:solidFill>
            <a:prstDash val="solid"/>
            <a:headEnd type="none" w="sm" len="sm"/>
            <a:tailEnd type="none" w="sm" len="sm"/>
          </a:ln>
        </p:spPr>
      </p:sp>
      <p:sp>
        <p:nvSpPr>
          <p:cNvPr id="6" name="Freeform 6"/>
          <p:cNvSpPr/>
          <p:nvPr/>
        </p:nvSpPr>
        <p:spPr>
          <a:xfrm>
            <a:off x="14187911" y="8695166"/>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7" name="Freeform 7"/>
          <p:cNvSpPr/>
          <p:nvPr/>
        </p:nvSpPr>
        <p:spPr>
          <a:xfrm>
            <a:off x="171948" y="7271988"/>
            <a:ext cx="2474882" cy="3611106"/>
          </a:xfrm>
          <a:custGeom>
            <a:avLst/>
            <a:gdLst/>
            <a:ahLst/>
            <a:cxnLst/>
            <a:rect l="l" t="t" r="r" b="b"/>
            <a:pathLst>
              <a:path w="2474882" h="3611106">
                <a:moveTo>
                  <a:pt x="0" y="0"/>
                </a:moveTo>
                <a:lnTo>
                  <a:pt x="2474881" y="0"/>
                </a:lnTo>
                <a:lnTo>
                  <a:pt x="2474881" y="3611106"/>
                </a:lnTo>
                <a:lnTo>
                  <a:pt x="0" y="3611106"/>
                </a:lnTo>
                <a:lnTo>
                  <a:pt x="0" y="0"/>
                </a:lnTo>
                <a:close/>
              </a:path>
            </a:pathLst>
          </a:custGeom>
          <a:blipFill>
            <a:blip r:embed="rId5"/>
            <a:stretch>
              <a:fillRect l="-958" r="-958"/>
            </a:stretch>
          </a:blipFill>
        </p:spPr>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3932925" y="3570731"/>
            <a:ext cx="10422150" cy="2133600"/>
          </a:xfrm>
          <a:prstGeom prst="rect">
            <a:avLst/>
          </a:prstGeom>
        </p:spPr>
        <p:txBody>
          <a:bodyPr lIns="0" tIns="0" rIns="0" bIns="0" rtlCol="0" anchor="t">
            <a:spAutoFit/>
          </a:bodyPr>
          <a:lstStyle/>
          <a:p>
            <a:pPr algn="ctr">
              <a:lnSpc>
                <a:spcPts val="16440"/>
              </a:lnSpc>
            </a:pPr>
            <a:r>
              <a:rPr lang="en-US" sz="13700">
                <a:solidFill>
                  <a:srgbClr val="38B6FF"/>
                </a:solidFill>
                <a:latin typeface="Arimo"/>
                <a:ea typeface="Arimo"/>
                <a:cs typeface="Arimo"/>
                <a:sym typeface="Arimo"/>
              </a:rPr>
              <a:t>THANK YOU</a:t>
            </a:r>
          </a:p>
        </p:txBody>
      </p:sp>
      <p:sp>
        <p:nvSpPr>
          <p:cNvPr id="4" name="AutoShape 4"/>
          <p:cNvSpPr/>
          <p:nvPr/>
        </p:nvSpPr>
        <p:spPr>
          <a:xfrm>
            <a:off x="6371475" y="6055152"/>
            <a:ext cx="5545050" cy="19050"/>
          </a:xfrm>
          <a:prstGeom prst="line">
            <a:avLst/>
          </a:prstGeom>
          <a:ln w="9525" cap="rnd">
            <a:solidFill>
              <a:srgbClr val="FFFFFF"/>
            </a:solidFill>
            <a:prstDash val="solid"/>
            <a:headEnd type="none" w="sm" len="sm"/>
            <a:tailEnd type="none" w="sm" len="sm"/>
          </a:ln>
        </p:spPr>
      </p:sp>
      <p:sp>
        <p:nvSpPr>
          <p:cNvPr id="5" name="Freeform 5"/>
          <p:cNvSpPr/>
          <p:nvPr/>
        </p:nvSpPr>
        <p:spPr>
          <a:xfrm>
            <a:off x="14210873" y="8657051"/>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6" name="Freeform 6"/>
          <p:cNvSpPr/>
          <p:nvPr/>
        </p:nvSpPr>
        <p:spPr>
          <a:xfrm>
            <a:off x="16021859" y="-598564"/>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832</Words>
  <Application>Microsoft Office PowerPoint</Application>
  <PresentationFormat>Custom</PresentationFormat>
  <Paragraphs>61</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Arimo Bold</vt:lpstr>
      <vt:lpstr>Calibri</vt:lpstr>
      <vt:lpstr>Arimo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EvoLUMIN.pptx</dc:title>
  <dc:creator>Yadhukrishnan np</dc:creator>
  <cp:lastModifiedBy>Yadhukrishnan np</cp:lastModifiedBy>
  <cp:revision>4</cp:revision>
  <dcterms:created xsi:type="dcterms:W3CDTF">2006-08-16T00:00:00Z</dcterms:created>
  <dcterms:modified xsi:type="dcterms:W3CDTF">2024-08-24T06:50:35Z</dcterms:modified>
  <dc:identifier>DAGOvtqv1zY</dc:identifier>
</cp:coreProperties>
</file>

<file path=docProps/thumbnail.jpeg>
</file>